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65806-8785-4B5F-B3B3-573986A64D79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6A9DA-753F-4CD2-B4B0-F9D5FA39EF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35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E8A84A-04D6-4396-A7E5-15DADBB41835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B3D1E6-6653-48B1-B273-54B7096E9E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9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D1E6-6653-48B1-B273-54B7096E9E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7586437"/>
              </p:ext>
            </p:extLst>
          </p:nvPr>
        </p:nvGraphicFramePr>
        <p:xfrm>
          <a:off x="1488412" y="5566220"/>
          <a:ext cx="3738880" cy="2594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3979"/>
                <a:gridCol w="919141"/>
                <a:gridCol w="817880"/>
                <a:gridCol w="817880"/>
              </a:tblGrid>
              <a:tr h="3805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Characteristic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Voter List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Sample Frame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Response Percent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Gender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Missing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Under 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26-35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36-45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46-55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56-65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Over 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  <a:tr h="1845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Response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104" marR="70104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9356" y="4655282"/>
            <a:ext cx="5818632" cy="657103"/>
          </a:xfrm>
          <a:prstGeom prst="rect">
            <a:avLst/>
          </a:prstGeom>
        </p:spPr>
        <p:txBody>
          <a:bodyPr wrap="square" lIns="93177" tIns="46589" rIns="93177" bIns="46589">
            <a:spAutoFit/>
          </a:bodyPr>
          <a:lstStyle/>
          <a:p>
            <a:r>
              <a:rPr lang="en-US" dirty="0"/>
              <a:t>Those responding to the survey were disproportionately female and over age 65</a:t>
            </a:r>
          </a:p>
        </p:txBody>
      </p:sp>
    </p:spTree>
    <p:extLst>
      <p:ext uri="{BB962C8B-B14F-4D97-AF65-F5344CB8AC3E}">
        <p14:creationId xmlns:p14="http://schemas.microsoft.com/office/powerpoint/2010/main" xmlns="" val="276358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296833" y="304800"/>
            <a:ext cx="15879233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614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24051" y="985839"/>
            <a:ext cx="9652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924051" y="3427413"/>
            <a:ext cx="965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FC34D-3304-4E12-9924-B3976519A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957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F8761-586A-4E72-BE44-338EF5BF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9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1884" y="301625"/>
            <a:ext cx="2436283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6684" y="301625"/>
            <a:ext cx="7112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58AE1-E334-4CC6-9FF0-82B10D037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521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26684" y="1827213"/>
            <a:ext cx="9751483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17C6-E5E6-4B27-A23F-7CA368D74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16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B7B17-C69C-4DCD-981A-E690FF99F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466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6C3E4-50F0-401A-8E7D-B53E717D1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98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2967" y="1827213"/>
            <a:ext cx="477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B39A1-836F-4986-B572-5E80E7EA8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66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36507-46CE-4010-ABB2-5D3EF4847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16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89BD-FF05-4731-85BD-290A94AF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977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FCC70-6F32-4B1B-8411-40FC1178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893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1E156-63D6-4967-88B9-37FB8FED4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050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CC37-DA1D-45CF-AAAB-190C6B366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63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318000" y="0"/>
            <a:ext cx="15900400" cy="3810000"/>
            <a:chOff x="-2040" y="0"/>
            <a:chExt cx="7512" cy="2400"/>
          </a:xfrm>
        </p:grpSpPr>
        <p:sp>
          <p:nvSpPr>
            <p:cNvPr id="6041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042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latin typeface="Arial" pitchFamily="34" charset="0"/>
              </a:endParaRPr>
            </a:p>
          </p:txBody>
        </p:sp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6684" y="301625"/>
            <a:ext cx="975148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6684" y="1827213"/>
            <a:ext cx="975148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715F8A-FBF7-4C8F-9E7C-6BD79684F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10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2.doc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3733800" y="3124201"/>
            <a:ext cx="56769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400" kern="10" spc="88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00892"/>
            <a:ext cx="16446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809751" y="21743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953000" y="685800"/>
            <a:ext cx="4197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400" b="1" kern="0" dirty="0">
                <a:solidFill>
                  <a:srgbClr val="993366"/>
                </a:solidFill>
                <a:latin typeface="Arial" pitchFamily="34" charset="0"/>
                <a:cs typeface="Times New Roman" pitchFamily="18" charset="0"/>
              </a:rPr>
              <a:t>RESEARCH AND TRAINING  SPECIALISTS, INC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</a:endParaRPr>
          </a:p>
          <a:p>
            <a:pPr algn="ctr"/>
            <a:r>
              <a:rPr lang="en-US" sz="1200" kern="0" dirty="0">
                <a:solidFill>
                  <a:sysClr val="windowText" lastClr="000000"/>
                </a:solidFill>
                <a:latin typeface="Arial" pitchFamily="34" charset="0"/>
                <a:cs typeface="Times New Roman" pitchFamily="18" charset="0"/>
              </a:rPr>
              <a:t>Concord, North Carolina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</a:endParaRPr>
          </a:p>
          <a:p>
            <a:pPr algn="ctr"/>
            <a:endParaRPr lang="en-US" kern="0" dirty="0">
              <a:solidFill>
                <a:sysClr val="windowText" lastClr="000000"/>
              </a:solidFill>
              <a:latin typeface="Arial" pitchFamily="34" charset="0"/>
            </a:endParaRPr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3213525" y="4749423"/>
            <a:ext cx="63246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000" b="1" kern="0" dirty="0">
                <a:solidFill>
                  <a:sysClr val="windowText" lastClr="000000"/>
                </a:solidFill>
                <a:latin typeface="Antique Olive"/>
                <a:cs typeface="Times New Roman" pitchFamily="18" charset="0"/>
              </a:rPr>
              <a:t>2016 CITIZEN SURVEY</a:t>
            </a:r>
          </a:p>
          <a:p>
            <a:pPr algn="ctr"/>
            <a:endParaRPr lang="en-US" sz="2000" b="1" kern="0" dirty="0">
              <a:solidFill>
                <a:sysClr val="windowText" lastClr="000000"/>
              </a:solidFill>
              <a:latin typeface="Antique Olive"/>
              <a:cs typeface="Times New Roman" pitchFamily="18" charset="0"/>
            </a:endParaRPr>
          </a:p>
          <a:p>
            <a:pPr algn="ctr"/>
            <a:endParaRPr lang="en-US" sz="2000" kern="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400" b="1" kern="0" dirty="0">
                <a:solidFill>
                  <a:sysClr val="windowText" lastClr="000000"/>
                </a:solidFill>
                <a:latin typeface="Arial" pitchFamily="34" charset="0"/>
                <a:cs typeface="Times New Roman" pitchFamily="18" charset="0"/>
              </a:rPr>
              <a:t>Paul C. Friday, Ph.D</a:t>
            </a:r>
            <a:r>
              <a:rPr lang="en-US" sz="1400" kern="0" dirty="0">
                <a:solidFill>
                  <a:sysClr val="windowText" lastClr="000000"/>
                </a:solidFill>
                <a:latin typeface="Arial" pitchFamily="34" charset="0"/>
                <a:cs typeface="Times New Roman" pitchFamily="18" charset="0"/>
              </a:rPr>
              <a:t>.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</a:endParaRPr>
          </a:p>
          <a:p>
            <a:pPr algn="ctr"/>
            <a:r>
              <a:rPr lang="en-US" sz="1200" i="1" kern="0" dirty="0">
                <a:solidFill>
                  <a:sysClr val="windowText" lastClr="000000"/>
                </a:solidFill>
                <a:latin typeface="Arial" pitchFamily="34" charset="0"/>
                <a:cs typeface="Times New Roman" pitchFamily="18" charset="0"/>
              </a:rPr>
              <a:t>President</a:t>
            </a:r>
          </a:p>
        </p:txBody>
      </p:sp>
      <p:sp>
        <p:nvSpPr>
          <p:cNvPr id="3079" name="Rectangle 10"/>
          <p:cNvSpPr>
            <a:spLocks noChangeArrowheads="1"/>
          </p:cNvSpPr>
          <p:nvPr/>
        </p:nvSpPr>
        <p:spPr bwMode="auto">
          <a:xfrm>
            <a:off x="4953000" y="6093549"/>
            <a:ext cx="28456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kern="0" dirty="0">
                <a:solidFill>
                  <a:sysClr val="windowText" lastClr="000000"/>
                </a:solidFill>
              </a:rPr>
              <a:t>Email: rtsfriday@vnet.net</a:t>
            </a:r>
          </a:p>
        </p:txBody>
      </p:sp>
      <p:pic>
        <p:nvPicPr>
          <p:cNvPr id="10" name="Picture 9" descr="C:\Documents and Settings\ehumphries\My Documents\Fairview Logo #3.t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5584" y="2174359"/>
            <a:ext cx="2464904" cy="230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3270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Diverse Questions </a:t>
            </a:r>
            <a:r>
              <a:rPr lang="en-US" sz="2800" dirty="0"/>
              <a:t>(Percent of those who answered)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6684" y="1827213"/>
            <a:ext cx="9751483" cy="4698278"/>
          </a:xfrm>
        </p:spPr>
        <p:txBody>
          <a:bodyPr/>
          <a:lstStyle/>
          <a:p>
            <a:r>
              <a:rPr lang="en-US" dirty="0"/>
              <a:t>Sewer</a:t>
            </a:r>
          </a:p>
          <a:p>
            <a:pPr lvl="1"/>
            <a:r>
              <a:rPr lang="en-US" sz="2400" dirty="0"/>
              <a:t>58.8% - availability of county sewer is important</a:t>
            </a:r>
          </a:p>
          <a:p>
            <a:pPr lvl="2"/>
            <a:r>
              <a:rPr lang="en-US" dirty="0"/>
              <a:t>58.3% of all are likely to tap on </a:t>
            </a:r>
            <a:r>
              <a:rPr lang="en-US" dirty="0">
                <a:solidFill>
                  <a:srgbClr val="0070C0"/>
                </a:solidFill>
              </a:rPr>
              <a:t>HOWEVER</a:t>
            </a:r>
            <a:r>
              <a:rPr lang="en-US" dirty="0"/>
              <a:t>,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88.5% </a:t>
            </a:r>
            <a:r>
              <a:rPr lang="en-US" i="1" u="sng" dirty="0">
                <a:solidFill>
                  <a:srgbClr val="FF0000"/>
                </a:solidFill>
              </a:rPr>
              <a:t>who feel county sewer is important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are likely to tap on</a:t>
            </a:r>
            <a:r>
              <a:rPr lang="en-US" dirty="0"/>
              <a:t>; 18.8% who say it is not important are also likely to tap on.</a:t>
            </a:r>
          </a:p>
          <a:p>
            <a:r>
              <a:rPr lang="en-US" dirty="0"/>
              <a:t>Website</a:t>
            </a:r>
          </a:p>
          <a:p>
            <a:pPr lvl="0"/>
            <a:r>
              <a:rPr lang="en-US" sz="1600" dirty="0"/>
              <a:t>30.2% of residents (N=103) say they have visited the Fairview website.</a:t>
            </a:r>
          </a:p>
          <a:p>
            <a:pPr lvl="1"/>
            <a:r>
              <a:rPr lang="en-US" sz="1600" dirty="0"/>
              <a:t>7.0% say they do not use a computer.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600" dirty="0"/>
              <a:t>90.3% of users found the information useful.</a:t>
            </a:r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b="1" dirty="0">
                <a:solidFill>
                  <a:srgbClr val="00B050"/>
                </a:solidFill>
              </a:rPr>
              <a:t>63.3% of those who answered and have email addresses </a:t>
            </a:r>
          </a:p>
          <a:p>
            <a:pPr marL="0" lvl="0" indent="0">
              <a:buNone/>
            </a:pPr>
            <a:r>
              <a:rPr lang="en-US" sz="1600" dirty="0"/>
              <a:t>                             would like the Town of Fairview to </a:t>
            </a:r>
            <a:r>
              <a:rPr lang="en-US" sz="1600" b="1" dirty="0"/>
              <a:t>develop an email distribution list.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591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Property Tax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b="1" dirty="0"/>
              <a:t>Purchasing an additional tract of land for Town development </a:t>
            </a:r>
          </a:p>
          <a:p>
            <a:pPr marL="0" indent="0">
              <a:buNone/>
            </a:pPr>
            <a:r>
              <a:rPr lang="en-US" sz="1600" b="1" dirty="0"/>
              <a:t>	</a:t>
            </a: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8457385"/>
              </p:ext>
            </p:extLst>
          </p:nvPr>
        </p:nvGraphicFramePr>
        <p:xfrm>
          <a:off x="1948873" y="2950248"/>
          <a:ext cx="8128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="" xmlns:a16="http://schemas.microsoft.com/office/drawing/2014/main" val="2187222583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118675809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29708004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81561988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348743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Response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6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22.0%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7.9%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47.2%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22.9%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026149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48873" y="4282796"/>
            <a:ext cx="60293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Replace outdated fire equipment</a:t>
            </a:r>
            <a:endParaRPr lang="en-US" sz="16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6426929"/>
              </p:ext>
            </p:extLst>
          </p:nvPr>
        </p:nvGraphicFramePr>
        <p:xfrm>
          <a:off x="1826684" y="4806701"/>
          <a:ext cx="8128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="" xmlns:a16="http://schemas.microsoft.com/office/drawing/2014/main" val="2187222583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118675809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29708004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81561988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348743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Response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6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34.6%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22.6%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11.1%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19.9%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11.8%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0261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437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Property Tax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b="1" dirty="0"/>
              <a:t>Have a town owned single office/meeting facility </a:t>
            </a:r>
          </a:p>
          <a:p>
            <a:pPr marL="0" indent="0">
              <a:buNone/>
            </a:pPr>
            <a:r>
              <a:rPr lang="en-US" sz="1600" b="1" dirty="0"/>
              <a:t>	</a:t>
            </a: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711759"/>
              </p:ext>
            </p:extLst>
          </p:nvPr>
        </p:nvGraphicFramePr>
        <p:xfrm>
          <a:off x="1948873" y="2950248"/>
          <a:ext cx="8128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="" xmlns:a16="http://schemas.microsoft.com/office/drawing/2014/main" val="2187222583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118675809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29708004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81561988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348743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Response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6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25.0%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42.2%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15.2%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026149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48873" y="4282796"/>
            <a:ext cx="60293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Expand Fairview Park</a:t>
            </a:r>
            <a:endParaRPr lang="en-US" sz="16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0492763"/>
              </p:ext>
            </p:extLst>
          </p:nvPr>
        </p:nvGraphicFramePr>
        <p:xfrm>
          <a:off x="1826684" y="4806701"/>
          <a:ext cx="8128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="" xmlns:a16="http://schemas.microsoft.com/office/drawing/2014/main" val="2187222583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118675809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29708004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81561988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348743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Response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6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22.3%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11.7%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5.9%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46.3%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13.8%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0261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155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Property Tax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b="1" dirty="0"/>
              <a:t>Contract with Union County for a designated Deputy</a:t>
            </a:r>
          </a:p>
          <a:p>
            <a:pPr marL="0" indent="0">
              <a:buNone/>
            </a:pPr>
            <a:r>
              <a:rPr lang="en-US" sz="1600" b="1" dirty="0"/>
              <a:t>	</a:t>
            </a:r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6858761"/>
              </p:ext>
            </p:extLst>
          </p:nvPr>
        </p:nvGraphicFramePr>
        <p:xfrm>
          <a:off x="1948873" y="2950248"/>
          <a:ext cx="8128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="" xmlns:a16="http://schemas.microsoft.com/office/drawing/2014/main" val="2187222583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118675809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297080048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81561988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348743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 Cent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Increase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 Response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6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34.3%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43.7%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22.0%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0261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01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Willingness to pay MINIMUM Increase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37858822"/>
              </p:ext>
            </p:extLst>
          </p:nvPr>
        </p:nvGraphicFramePr>
        <p:xfrm>
          <a:off x="3174857" y="1880178"/>
          <a:ext cx="5951537" cy="4786313"/>
        </p:xfrm>
        <a:graphic>
          <a:graphicData uri="http://schemas.openxmlformats.org/presentationml/2006/ole">
            <p:oleObj spid="_x0000_s2074" name="Document" r:id="rId3" imgW="5952018" imgH="478631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99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Comments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000" dirty="0"/>
              <a:t>Types of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49.5% on development or taxes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000" dirty="0"/>
              <a:t>Example comments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600957" y="2678834"/>
            <a:ext cx="4573854" cy="3951288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3405586"/>
              </p:ext>
            </p:extLst>
          </p:nvPr>
        </p:nvGraphicFramePr>
        <p:xfrm>
          <a:off x="609600" y="2678834"/>
          <a:ext cx="5567362" cy="4087091"/>
        </p:xfrm>
        <a:graphic>
          <a:graphicData uri="http://schemas.openxmlformats.org/presentationml/2006/ole">
            <p:oleObj spid="_x0000_s3093" name="Document" r:id="rId4" imgW="5952018" imgH="3884267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7779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473" y="1532094"/>
            <a:ext cx="3080092" cy="231293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5048" y="2992582"/>
            <a:ext cx="69965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kern="0" dirty="0">
                <a:solidFill>
                  <a:srgbClr val="993366"/>
                </a:solidFill>
                <a:latin typeface="Arial" pitchFamily="34" charset="0"/>
                <a:cs typeface="Times New Roman" pitchFamily="18" charset="0"/>
              </a:rPr>
              <a:t>RESEARCH AND TRAINING  SPECIALISTS, INC</a:t>
            </a:r>
            <a:endParaRPr lang="en-US" sz="2000" kern="0" dirty="0">
              <a:solidFill>
                <a:sysClr val="windowText" lastClr="000000"/>
              </a:solidFill>
              <a:latin typeface="Arial" pitchFamily="34" charset="0"/>
            </a:endParaRPr>
          </a:p>
          <a:p>
            <a:pPr lvl="0" algn="ctr"/>
            <a:r>
              <a:rPr lang="en-US" sz="2000" kern="0" dirty="0">
                <a:solidFill>
                  <a:sysClr val="windowText" lastClr="000000"/>
                </a:solidFill>
                <a:latin typeface="Arial" pitchFamily="34" charset="0"/>
                <a:cs typeface="Times New Roman" pitchFamily="18" charset="0"/>
              </a:rPr>
              <a:t>Concord, North Carolina</a:t>
            </a:r>
            <a:endParaRPr lang="en-US" sz="2000" kern="0" dirty="0">
              <a:solidFill>
                <a:sysClr val="windowText" lastClr="000000"/>
              </a:solidFill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7926" y="4330400"/>
            <a:ext cx="6165272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7200" dirty="0">
                <a:latin typeface="French Script MT" panose="03020402040607040605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Thank You 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87314" y="5849550"/>
            <a:ext cx="2186496" cy="7417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Forte" panose="0306090204050207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Paul C.  Friday, Ph.D.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70C0"/>
                </a:solidFill>
                <a:effectLst/>
                <a:latin typeface="Forte" panose="0306090204050207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rtsfriday@vnet.net</a:t>
            </a:r>
            <a:endParaRPr lang="en-US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1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the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Mailed to sample of 1,000 registered voters on Sept.6.</a:t>
            </a:r>
          </a:p>
          <a:p>
            <a:pPr lvl="1"/>
            <a:r>
              <a:rPr lang="en-US" dirty="0"/>
              <a:t>Sample Frame proportionate by district, Party, age, and gender</a:t>
            </a:r>
          </a:p>
          <a:p>
            <a:r>
              <a:rPr lang="en-US" dirty="0"/>
              <a:t>341 returned   -  35%</a:t>
            </a:r>
          </a:p>
          <a:p>
            <a:pPr lvl="1"/>
            <a:r>
              <a:rPr lang="en-US" dirty="0"/>
              <a:t>(27 not deliverable)</a:t>
            </a:r>
          </a:p>
          <a:p>
            <a:r>
              <a:rPr lang="en-US" b="1" dirty="0"/>
              <a:t>95% confidence that the results have a margin of error of ±4.87%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066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Reasons for Living in Fairview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3958270"/>
              </p:ext>
            </p:extLst>
          </p:nvPr>
        </p:nvGraphicFramePr>
        <p:xfrm>
          <a:off x="4015408" y="1842057"/>
          <a:ext cx="5340626" cy="4907280"/>
        </p:xfrm>
        <a:graphic>
          <a:graphicData uri="http://schemas.openxmlformats.org/drawingml/2006/table">
            <a:tbl>
              <a:tblPr firstRow="1" firstCol="1" bandRow="1"/>
              <a:tblGrid>
                <a:gridCol w="985222">
                  <a:extLst>
                    <a:ext uri="{9D8B030D-6E8A-4147-A177-3AD203B41FA5}">
                      <a16:colId xmlns="" xmlns:a16="http://schemas.microsoft.com/office/drawing/2014/main" val="461395595"/>
                    </a:ext>
                  </a:extLst>
                </a:gridCol>
                <a:gridCol w="3343148">
                  <a:extLst>
                    <a:ext uri="{9D8B030D-6E8A-4147-A177-3AD203B41FA5}">
                      <a16:colId xmlns="" xmlns:a16="http://schemas.microsoft.com/office/drawing/2014/main" val="1408297023"/>
                    </a:ext>
                  </a:extLst>
                </a:gridCol>
                <a:gridCol w="1012256">
                  <a:extLst>
                    <a:ext uri="{9D8B030D-6E8A-4147-A177-3AD203B41FA5}">
                      <a16:colId xmlns="" xmlns:a16="http://schemas.microsoft.com/office/drawing/2014/main" val="3450339765"/>
                    </a:ext>
                  </a:extLst>
                </a:gridCol>
              </a:tblGrid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6560628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country lifestyle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16460712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 taxes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2092908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availability of large lots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3861991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 crime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833345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 town lifestyle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58552382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and friends nearby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9693904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4826882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proximity to Charlotte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2893083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lived here all my life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63596457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convenient to work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7543323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affordable housing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4960938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retirement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1683313"/>
                  </a:ext>
                </a:extLst>
              </a:tr>
              <a:tr h="315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employment opportunities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3120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6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Concerns about the quality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6684" y="1827213"/>
            <a:ext cx="9751483" cy="453383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95.7%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Concerned about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Maintaining a low tax rate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same total as in 2011.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72.4% very concerned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23.3% somewhat concerned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92.5%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Concerned about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preserving Fairview’s rural/small town atmosphere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66.8% very concerned; 25.7% somewhat concerned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concerned in 2011 was </a:t>
            </a:r>
            <a:r>
              <a:rPr lang="en-US" sz="1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92.8%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81.6%</a:t>
            </a:r>
            <a:r>
              <a:rPr lang="en-US" sz="2000" dirty="0">
                <a:latin typeface="Calibri" panose="020F0502020204030204" pitchFamily="34" charset="0"/>
              </a:rPr>
              <a:t> are concerned about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water quality</a:t>
            </a:r>
            <a:r>
              <a:rPr lang="en-US" sz="2000" dirty="0">
                <a:latin typeface="Calibri" panose="020F0502020204030204" pitchFamily="34" charset="0"/>
              </a:rPr>
              <a:t>; female respondents more than male residents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85.0%</a:t>
            </a:r>
            <a:r>
              <a:rPr lang="en-US" sz="2000" dirty="0">
                <a:latin typeface="Calibri" panose="020F0502020204030204" pitchFamily="34" charset="0"/>
              </a:rPr>
              <a:t> concerned about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spending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87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79.1%</a:t>
            </a:r>
            <a:r>
              <a:rPr lang="en-US" sz="2400" dirty="0">
                <a:latin typeface="Calibri" panose="020F0502020204030204" pitchFamily="34" charset="0"/>
              </a:rPr>
              <a:t> concerned about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rapid growth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78.3%</a:t>
            </a:r>
            <a:r>
              <a:rPr lang="en-US" sz="2400" dirty="0">
                <a:latin typeface="Calibri" panose="020F0502020204030204" pitchFamily="34" charset="0"/>
              </a:rPr>
              <a:t> concerned about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crime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Older residents are more concerned than younger residents about crime </a:t>
            </a:r>
          </a:p>
          <a:p>
            <a:pPr marL="457200" lvl="1" indent="0">
              <a:buNone/>
            </a:pPr>
            <a:endParaRPr lang="en-US" sz="2000" dirty="0">
              <a:latin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6666"/>
              </a:buClr>
              <a:buFont typeface="Wingdings" panose="05000000000000000000" pitchFamily="2" charset="2"/>
              <a:buChar char="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51.5%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concerned about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shopping options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48.5% are not concerned.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Younger residents (under 35) are more concerned than older residents about increased shopping options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68545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of Businesses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6684" y="1827212"/>
            <a:ext cx="9751483" cy="4692857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53.4%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want a </a:t>
            </a:r>
            <a:r>
              <a:rPr lang="en-US" sz="240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major grocery chain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49.0% wanted a major grocery chain in 2011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42.2%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want a </a:t>
            </a:r>
            <a:r>
              <a:rPr lang="en-US" sz="240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pharmacy</a:t>
            </a:r>
          </a:p>
          <a:p>
            <a:pPr marL="747713"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dirty="0">
                <a:latin typeface="Calibri" panose="020F0502020204030204" pitchFamily="34" charset="0"/>
              </a:rPr>
              <a:t>43.1% wanted a pharmacy chain in 2011.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1700" b="1" dirty="0">
              <a:solidFill>
                <a:srgbClr val="CC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40.2%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want some type of </a:t>
            </a:r>
            <a:r>
              <a:rPr lang="en-US" sz="240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 food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establishment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36.7%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 an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assisted living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facility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34.6%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 a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retirement community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19% want industry recruited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087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Statement on Issues/ Development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0123059"/>
              </p:ext>
            </p:extLst>
          </p:nvPr>
        </p:nvGraphicFramePr>
        <p:xfrm>
          <a:off x="3322079" y="1867301"/>
          <a:ext cx="5828313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089362">
                  <a:extLst>
                    <a:ext uri="{9D8B030D-6E8A-4147-A177-3AD203B41FA5}">
                      <a16:colId xmlns="" xmlns:a16="http://schemas.microsoft.com/office/drawing/2014/main" val="1445908357"/>
                    </a:ext>
                  </a:extLst>
                </a:gridCol>
                <a:gridCol w="746720">
                  <a:extLst>
                    <a:ext uri="{9D8B030D-6E8A-4147-A177-3AD203B41FA5}">
                      <a16:colId xmlns="" xmlns:a16="http://schemas.microsoft.com/office/drawing/2014/main" val="4085309460"/>
                    </a:ext>
                  </a:extLst>
                </a:gridCol>
                <a:gridCol w="992231">
                  <a:extLst>
                    <a:ext uri="{9D8B030D-6E8A-4147-A177-3AD203B41FA5}">
                      <a16:colId xmlns="" xmlns:a16="http://schemas.microsoft.com/office/drawing/2014/main" val="1281105935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Statement on Issues/ Development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Agree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Disagree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516462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6011019"/>
              </p:ext>
            </p:extLst>
          </p:nvPr>
        </p:nvGraphicFramePr>
        <p:xfrm>
          <a:off x="3322079" y="2553883"/>
          <a:ext cx="5849630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103957">
                  <a:extLst>
                    <a:ext uri="{9D8B030D-6E8A-4147-A177-3AD203B41FA5}">
                      <a16:colId xmlns="" xmlns:a16="http://schemas.microsoft.com/office/drawing/2014/main" val="3712763361"/>
                    </a:ext>
                  </a:extLst>
                </a:gridCol>
                <a:gridCol w="775855">
                  <a:extLst>
                    <a:ext uri="{9D8B030D-6E8A-4147-A177-3AD203B41FA5}">
                      <a16:colId xmlns="" xmlns:a16="http://schemas.microsoft.com/office/drawing/2014/main" val="2160043914"/>
                    </a:ext>
                  </a:extLst>
                </a:gridCol>
                <a:gridCol w="969818">
                  <a:extLst>
                    <a:ext uri="{9D8B030D-6E8A-4147-A177-3AD203B41FA5}">
                      <a16:colId xmlns="" xmlns:a16="http://schemas.microsoft.com/office/drawing/2014/main" val="1475479001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55563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Fairview should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encourage continued 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agricultural activities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96.7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8626019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6824697"/>
              </p:ext>
            </p:extLst>
          </p:nvPr>
        </p:nvGraphicFramePr>
        <p:xfrm>
          <a:off x="3322079" y="3323781"/>
          <a:ext cx="5828313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089362">
                  <a:extLst>
                    <a:ext uri="{9D8B030D-6E8A-4147-A177-3AD203B41FA5}">
                      <a16:colId xmlns="" xmlns:a16="http://schemas.microsoft.com/office/drawing/2014/main" val="3251448218"/>
                    </a:ext>
                  </a:extLst>
                </a:gridCol>
                <a:gridCol w="804304">
                  <a:extLst>
                    <a:ext uri="{9D8B030D-6E8A-4147-A177-3AD203B41FA5}">
                      <a16:colId xmlns="" xmlns:a16="http://schemas.microsoft.com/office/drawing/2014/main" val="4287803299"/>
                    </a:ext>
                  </a:extLst>
                </a:gridCol>
                <a:gridCol w="934647">
                  <a:extLst>
                    <a:ext uri="{9D8B030D-6E8A-4147-A177-3AD203B41FA5}">
                      <a16:colId xmlns="" xmlns:a16="http://schemas.microsoft.com/office/drawing/2014/main" val="1043423671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Most residential development should be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5563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designated for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lots one acre or </a:t>
                      </a: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larger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93.0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900947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8117670"/>
              </p:ext>
            </p:extLst>
          </p:nvPr>
        </p:nvGraphicFramePr>
        <p:xfrm>
          <a:off x="3322079" y="4093679"/>
          <a:ext cx="5808066" cy="298212"/>
        </p:xfrm>
        <a:graphic>
          <a:graphicData uri="http://schemas.openxmlformats.org/drawingml/2006/table">
            <a:tbl>
              <a:tblPr firstRow="1" firstCol="1" bandRow="1"/>
              <a:tblGrid>
                <a:gridCol w="4103957">
                  <a:extLst>
                    <a:ext uri="{9D8B030D-6E8A-4147-A177-3AD203B41FA5}">
                      <a16:colId xmlns="" xmlns:a16="http://schemas.microsoft.com/office/drawing/2014/main" val="1286391628"/>
                    </a:ext>
                  </a:extLst>
                </a:gridCol>
                <a:gridCol w="830285">
                  <a:extLst>
                    <a:ext uri="{9D8B030D-6E8A-4147-A177-3AD203B41FA5}">
                      <a16:colId xmlns="" xmlns:a16="http://schemas.microsoft.com/office/drawing/2014/main" val="1312459498"/>
                    </a:ext>
                  </a:extLst>
                </a:gridCol>
                <a:gridCol w="873824">
                  <a:extLst>
                    <a:ext uri="{9D8B030D-6E8A-4147-A177-3AD203B41FA5}">
                      <a16:colId xmlns="" xmlns:a16="http://schemas.microsoft.com/office/drawing/2014/main" val="2463258588"/>
                    </a:ext>
                  </a:extLst>
                </a:gridCol>
              </a:tblGrid>
              <a:tr h="298212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Replace outdated fire trucks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600473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4283334"/>
              </p:ext>
            </p:extLst>
          </p:nvPr>
        </p:nvGraphicFramePr>
        <p:xfrm>
          <a:off x="3322079" y="4643866"/>
          <a:ext cx="5808065" cy="521843"/>
        </p:xfrm>
        <a:graphic>
          <a:graphicData uri="http://schemas.openxmlformats.org/drawingml/2006/table">
            <a:tbl>
              <a:tblPr firstRow="1" firstCol="1" bandRow="1"/>
              <a:tblGrid>
                <a:gridCol w="4117812">
                  <a:extLst>
                    <a:ext uri="{9D8B030D-6E8A-4147-A177-3AD203B41FA5}">
                      <a16:colId xmlns="" xmlns:a16="http://schemas.microsoft.com/office/drawing/2014/main" val="3106685617"/>
                    </a:ext>
                  </a:extLst>
                </a:gridCol>
                <a:gridCol w="872836">
                  <a:extLst>
                    <a:ext uri="{9D8B030D-6E8A-4147-A177-3AD203B41FA5}">
                      <a16:colId xmlns="" xmlns:a16="http://schemas.microsoft.com/office/drawing/2014/main" val="810713046"/>
                    </a:ext>
                  </a:extLst>
                </a:gridCol>
                <a:gridCol w="817417">
                  <a:extLst>
                    <a:ext uri="{9D8B030D-6E8A-4147-A177-3AD203B41FA5}">
                      <a16:colId xmlns="" xmlns:a16="http://schemas.microsoft.com/office/drawing/2014/main" val="367618562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10033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Contract with Union County Sheriff’s Office for a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dedicated Deputy Sheriff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the town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042232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9116939"/>
              </p:ext>
            </p:extLst>
          </p:nvPr>
        </p:nvGraphicFramePr>
        <p:xfrm>
          <a:off x="3322079" y="5416374"/>
          <a:ext cx="5849629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104318">
                  <a:extLst>
                    <a:ext uri="{9D8B030D-6E8A-4147-A177-3AD203B41FA5}">
                      <a16:colId xmlns="" xmlns:a16="http://schemas.microsoft.com/office/drawing/2014/main" val="4094378362"/>
                    </a:ext>
                  </a:extLst>
                </a:gridCol>
                <a:gridCol w="900185">
                  <a:extLst>
                    <a:ext uri="{9D8B030D-6E8A-4147-A177-3AD203B41FA5}">
                      <a16:colId xmlns="" xmlns:a16="http://schemas.microsoft.com/office/drawing/2014/main" val="143676053"/>
                    </a:ext>
                  </a:extLst>
                </a:gridCol>
                <a:gridCol w="845126">
                  <a:extLst>
                    <a:ext uri="{9D8B030D-6E8A-4147-A177-3AD203B41FA5}">
                      <a16:colId xmlns="" xmlns:a16="http://schemas.microsoft.com/office/drawing/2014/main" val="2116598572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0" marR="0" indent="-711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Town should own a combined Town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Office/Meeting Room facility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24641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739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Statement on Issues/ Development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21209181"/>
              </p:ext>
            </p:extLst>
          </p:nvPr>
        </p:nvGraphicFramePr>
        <p:xfrm>
          <a:off x="3020291" y="2230934"/>
          <a:ext cx="6317673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432714">
                  <a:extLst>
                    <a:ext uri="{9D8B030D-6E8A-4147-A177-3AD203B41FA5}">
                      <a16:colId xmlns="" xmlns:a16="http://schemas.microsoft.com/office/drawing/2014/main" val="1390851603"/>
                    </a:ext>
                  </a:extLst>
                </a:gridCol>
                <a:gridCol w="809418">
                  <a:extLst>
                    <a:ext uri="{9D8B030D-6E8A-4147-A177-3AD203B41FA5}">
                      <a16:colId xmlns="" xmlns:a16="http://schemas.microsoft.com/office/drawing/2014/main" val="2557297897"/>
                    </a:ext>
                  </a:extLst>
                </a:gridCol>
                <a:gridCol w="1075541">
                  <a:extLst>
                    <a:ext uri="{9D8B030D-6E8A-4147-A177-3AD203B41FA5}">
                      <a16:colId xmlns="" xmlns:a16="http://schemas.microsoft.com/office/drawing/2014/main" val="1291298123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Statement on Issues/ Development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Agree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Disagree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12159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1327303"/>
              </p:ext>
            </p:extLst>
          </p:nvPr>
        </p:nvGraphicFramePr>
        <p:xfrm>
          <a:off x="3020291" y="2906407"/>
          <a:ext cx="6317673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432715">
                  <a:extLst>
                    <a:ext uri="{9D8B030D-6E8A-4147-A177-3AD203B41FA5}">
                      <a16:colId xmlns="" xmlns:a16="http://schemas.microsoft.com/office/drawing/2014/main" val="429073411"/>
                    </a:ext>
                  </a:extLst>
                </a:gridCol>
                <a:gridCol w="809417">
                  <a:extLst>
                    <a:ext uri="{9D8B030D-6E8A-4147-A177-3AD203B41FA5}">
                      <a16:colId xmlns="" xmlns:a16="http://schemas.microsoft.com/office/drawing/2014/main" val="1211088814"/>
                    </a:ext>
                  </a:extLst>
                </a:gridCol>
                <a:gridCol w="1075541">
                  <a:extLst>
                    <a:ext uri="{9D8B030D-6E8A-4147-A177-3AD203B41FA5}">
                      <a16:colId xmlns="" xmlns:a16="http://schemas.microsoft.com/office/drawing/2014/main" val="2859904902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111125" marR="0" indent="-1111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Town should consider buying the old Fairview    Elementary School property and buildings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8799766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0808927"/>
              </p:ext>
            </p:extLst>
          </p:nvPr>
        </p:nvGraphicFramePr>
        <p:xfrm>
          <a:off x="3020289" y="3578075"/>
          <a:ext cx="6317674" cy="605998"/>
        </p:xfrm>
        <a:graphic>
          <a:graphicData uri="http://schemas.openxmlformats.org/drawingml/2006/table">
            <a:tbl>
              <a:tblPr firstRow="1" firstCol="1" bandRow="1"/>
              <a:tblGrid>
                <a:gridCol w="4432716">
                  <a:extLst>
                    <a:ext uri="{9D8B030D-6E8A-4147-A177-3AD203B41FA5}">
                      <a16:colId xmlns="" xmlns:a16="http://schemas.microsoft.com/office/drawing/2014/main" val="3665864942"/>
                    </a:ext>
                  </a:extLst>
                </a:gridCol>
                <a:gridCol w="809417">
                  <a:extLst>
                    <a:ext uri="{9D8B030D-6E8A-4147-A177-3AD203B41FA5}">
                      <a16:colId xmlns="" xmlns:a16="http://schemas.microsoft.com/office/drawing/2014/main" val="6479152"/>
                    </a:ext>
                  </a:extLst>
                </a:gridCol>
                <a:gridCol w="1075541">
                  <a:extLst>
                    <a:ext uri="{9D8B030D-6E8A-4147-A177-3AD203B41FA5}">
                      <a16:colId xmlns="" xmlns:a16="http://schemas.microsoft.com/office/drawing/2014/main" val="4041061510"/>
                    </a:ext>
                  </a:extLst>
                </a:gridCol>
              </a:tblGrid>
              <a:tr h="605998">
                <a:tc>
                  <a:txBody>
                    <a:bodyPr/>
                    <a:lstStyle/>
                    <a:p>
                      <a:pPr marL="166688" marR="0" indent="-16668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compact traditional town center with small shops should be developed	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46.3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133704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2052006"/>
              </p:ext>
            </p:extLst>
          </p:nvPr>
        </p:nvGraphicFramePr>
        <p:xfrm>
          <a:off x="3020289" y="4294909"/>
          <a:ext cx="6317674" cy="560832"/>
        </p:xfrm>
        <a:graphic>
          <a:graphicData uri="http://schemas.openxmlformats.org/drawingml/2006/table">
            <a:tbl>
              <a:tblPr firstRow="1" firstCol="1" bandRow="1"/>
              <a:tblGrid>
                <a:gridCol w="4432715">
                  <a:extLst>
                    <a:ext uri="{9D8B030D-6E8A-4147-A177-3AD203B41FA5}">
                      <a16:colId xmlns="" xmlns:a16="http://schemas.microsoft.com/office/drawing/2014/main" val="1404588610"/>
                    </a:ext>
                  </a:extLst>
                </a:gridCol>
                <a:gridCol w="809418">
                  <a:extLst>
                    <a:ext uri="{9D8B030D-6E8A-4147-A177-3AD203B41FA5}">
                      <a16:colId xmlns="" xmlns:a16="http://schemas.microsoft.com/office/drawing/2014/main" val="3701682526"/>
                    </a:ext>
                  </a:extLst>
                </a:gridCol>
                <a:gridCol w="1075541">
                  <a:extLst>
                    <a:ext uri="{9D8B030D-6E8A-4147-A177-3AD203B41FA5}">
                      <a16:colId xmlns="" xmlns:a16="http://schemas.microsoft.com/office/drawing/2014/main" val="2508019338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111125" marR="0" indent="-1111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Some areas of Fairview should be designated for lots </a:t>
                      </a:r>
                      <a:r>
                        <a:rPr lang="en-US" sz="16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smaller than one acre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3146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4882937"/>
              </p:ext>
            </p:extLst>
          </p:nvPr>
        </p:nvGraphicFramePr>
        <p:xfrm>
          <a:off x="3020289" y="4970382"/>
          <a:ext cx="6317673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432715">
                  <a:extLst>
                    <a:ext uri="{9D8B030D-6E8A-4147-A177-3AD203B41FA5}">
                      <a16:colId xmlns="" xmlns:a16="http://schemas.microsoft.com/office/drawing/2014/main" val="992148196"/>
                    </a:ext>
                  </a:extLst>
                </a:gridCol>
                <a:gridCol w="809417">
                  <a:extLst>
                    <a:ext uri="{9D8B030D-6E8A-4147-A177-3AD203B41FA5}">
                      <a16:colId xmlns="" xmlns:a16="http://schemas.microsoft.com/office/drawing/2014/main" val="1300414319"/>
                    </a:ext>
                  </a:extLst>
                </a:gridCol>
                <a:gridCol w="1075541">
                  <a:extLst>
                    <a:ext uri="{9D8B030D-6E8A-4147-A177-3AD203B41FA5}">
                      <a16:colId xmlns="" xmlns:a16="http://schemas.microsoft.com/office/drawing/2014/main" val="2693018261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Clustering of homes, without increasing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16668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overall density, should be permitted		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24.8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9253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729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Diverse Questions </a:t>
            </a:r>
            <a:r>
              <a:rPr lang="en-US" sz="2800" dirty="0"/>
              <a:t>(Percent of those who answered)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6684" y="1827213"/>
            <a:ext cx="9751483" cy="4545878"/>
          </a:xfrm>
        </p:spPr>
        <p:txBody>
          <a:bodyPr/>
          <a:lstStyle/>
          <a:p>
            <a:r>
              <a:rPr lang="en-US" dirty="0"/>
              <a:t>Garbage/recycling</a:t>
            </a:r>
          </a:p>
          <a:p>
            <a:pPr lvl="1"/>
            <a:r>
              <a:rPr lang="en-US" dirty="0"/>
              <a:t>56% have </a:t>
            </a:r>
            <a:r>
              <a:rPr lang="en-US" dirty="0">
                <a:solidFill>
                  <a:srgbClr val="00B0F0"/>
                </a:solidFill>
              </a:rPr>
              <a:t>private</a:t>
            </a:r>
            <a:r>
              <a:rPr lang="en-US" dirty="0"/>
              <a:t> garbage collection</a:t>
            </a:r>
          </a:p>
          <a:p>
            <a:pPr lvl="1"/>
            <a:r>
              <a:rPr lang="en-US" dirty="0"/>
              <a:t>32% use the Piedmont Garbage/Recycling facility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Water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74.0% - availability of county water is important</a:t>
            </a:r>
          </a:p>
          <a:p>
            <a:pPr lvl="2"/>
            <a:r>
              <a:rPr lang="en-US" dirty="0"/>
              <a:t>71.4% of all are likely to tap on, </a:t>
            </a:r>
            <a:r>
              <a:rPr lang="en-US" b="1" dirty="0">
                <a:solidFill>
                  <a:srgbClr val="0070C0"/>
                </a:solidFill>
              </a:rPr>
              <a:t>HOWEVER</a:t>
            </a:r>
            <a:r>
              <a:rPr lang="en-US" dirty="0"/>
              <a:t>,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91.5% </a:t>
            </a:r>
            <a:r>
              <a:rPr lang="en-US" sz="22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200" b="1" i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say that the availability of county water is important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say that they are likely to tap on.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B050"/>
                </a:solidFill>
              </a:rPr>
              <a:t>21.4% who say it is not important say they are likely to tap on.</a:t>
            </a:r>
          </a:p>
          <a:p>
            <a:pPr lvl="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1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944</Words>
  <Application>Microsoft Office PowerPoint</Application>
  <PresentationFormat>Custom</PresentationFormat>
  <Paragraphs>284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Eclipse</vt:lpstr>
      <vt:lpstr>Document</vt:lpstr>
      <vt:lpstr>Slide 1</vt:lpstr>
      <vt:lpstr>Just the FACTS</vt:lpstr>
      <vt:lpstr>Reasons for Living in Fairview</vt:lpstr>
      <vt:lpstr>Concerns about the quality of Life</vt:lpstr>
      <vt:lpstr>Other concerns</vt:lpstr>
      <vt:lpstr>Recruitment of Businesses</vt:lpstr>
      <vt:lpstr>Statement on Issues/ Development</vt:lpstr>
      <vt:lpstr>Statement on Issues/ Development</vt:lpstr>
      <vt:lpstr>Diverse Questions (Percent of those who answered)</vt:lpstr>
      <vt:lpstr>Diverse Questions (Percent of those who answered)</vt:lpstr>
      <vt:lpstr>Property Tax Increase</vt:lpstr>
      <vt:lpstr>Property Tax Increase</vt:lpstr>
      <vt:lpstr>Property Tax Increase</vt:lpstr>
      <vt:lpstr>Willingness to pay MINIMUM Increase</vt:lpstr>
      <vt:lpstr>Comments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t.gregorius</cp:lastModifiedBy>
  <cp:revision>71</cp:revision>
  <cp:lastPrinted>2016-11-13T16:02:24Z</cp:lastPrinted>
  <dcterms:created xsi:type="dcterms:W3CDTF">2016-10-25T16:56:46Z</dcterms:created>
  <dcterms:modified xsi:type="dcterms:W3CDTF">2016-11-14T20:08:07Z</dcterms:modified>
</cp:coreProperties>
</file>