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Pay some tax increase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howVal val="1"/>
          </c:dLbls>
          <c:cat>
            <c:strRef>
              <c:f>Sheet1!$A$2:$A$9</c:f>
              <c:strCache>
                <c:ptCount val="8"/>
                <c:pt idx="0">
                  <c:v>Town Hall</c:v>
                </c:pt>
                <c:pt idx="1">
                  <c:v>Purchase Land</c:v>
                </c:pt>
                <c:pt idx="2">
                  <c:v>Create Park</c:v>
                </c:pt>
                <c:pt idx="3">
                  <c:v>Garbage Collection</c:v>
                </c:pt>
                <c:pt idx="4">
                  <c:v>Recycling Opportunities</c:v>
                </c:pt>
                <c:pt idx="5">
                  <c:v>Build Fire Station</c:v>
                </c:pt>
                <c:pt idx="6">
                  <c:v>Expand Sheriff Patrol</c:v>
                </c:pt>
                <c:pt idx="7">
                  <c:v>Replace Fire Equipment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22.5</c:v>
                </c:pt>
                <c:pt idx="1">
                  <c:v>34.300000000000004</c:v>
                </c:pt>
                <c:pt idx="2">
                  <c:v>39.1</c:v>
                </c:pt>
                <c:pt idx="3">
                  <c:v>39.300000000000004</c:v>
                </c:pt>
                <c:pt idx="4">
                  <c:v>39.6</c:v>
                </c:pt>
                <c:pt idx="5">
                  <c:v>46.6</c:v>
                </c:pt>
                <c:pt idx="6">
                  <c:v>47.8</c:v>
                </c:pt>
                <c:pt idx="7">
                  <c:v>75.7</c:v>
                </c:pt>
              </c:numCache>
            </c:numRef>
          </c:val>
        </c:ser>
        <c:dLbls>
          <c:showVal val="1"/>
        </c:dLbls>
        <c:axId val="83333120"/>
        <c:axId val="83334656"/>
      </c:barChart>
      <c:catAx>
        <c:axId val="83333120"/>
        <c:scaling>
          <c:orientation val="minMax"/>
        </c:scaling>
        <c:axPos val="l"/>
        <c:tickLblPos val="nextTo"/>
        <c:crossAx val="83334656"/>
        <c:crosses val="autoZero"/>
        <c:auto val="1"/>
        <c:lblAlgn val="ctr"/>
        <c:lblOffset val="100"/>
      </c:catAx>
      <c:valAx>
        <c:axId val="83334656"/>
        <c:scaling>
          <c:orientation val="minMax"/>
        </c:scaling>
        <c:axPos val="b"/>
        <c:majorGridlines/>
        <c:numFmt formatCode="General" sourceLinked="1"/>
        <c:tickLblPos val="nextTo"/>
        <c:crossAx val="8333312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D662-7696-45DF-B440-C806EFDE6D1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2FF8A-279B-45C5-9B80-DF8C5FB3F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78FF1-643B-45E2-99BD-5EF165406C6C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10ED7C-1634-4D8D-92B6-6B2818AE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rtsfriday@vnet.ne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ehumphries\My Documents\Fairview Logo #3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4800"/>
            <a:ext cx="346233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3124201"/>
            <a:ext cx="7772400" cy="1295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Town of Fairview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Community Survey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4876800"/>
            <a:ext cx="8077200" cy="1199704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AND TRAINING  SPECIALISTS, INC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Concord, North Carolina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April 2011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Opinions on Development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371596"/>
          <a:ext cx="7772401" cy="4567187"/>
        </p:xfrm>
        <a:graphic>
          <a:graphicData uri="http://schemas.openxmlformats.org/drawingml/2006/table">
            <a:tbl>
              <a:tblPr/>
              <a:tblGrid>
                <a:gridCol w="2931780"/>
                <a:gridCol w="954420"/>
                <a:gridCol w="734169"/>
                <a:gridCol w="807586"/>
                <a:gridCol w="1027836"/>
                <a:gridCol w="1316610"/>
              </a:tblGrid>
              <a:tr h="5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Strongly agree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Agree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Neutral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52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810" algn="l"/>
                        </a:tabLs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Disagree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Strongly Disagree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16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a) Most residential development should be  designated for lots larger than one acre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52.9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81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b) Some areas of Fairview should be  designated for lots smaller than one acre</a:t>
                      </a: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16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c) Clustering of homes, without increasing  overall density, should be permitted		</a:t>
                      </a: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d) A compact traditional town center with small shops should be developed		</a:t>
                      </a: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4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e) Fairview should encourage continued  agricultural activities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55.1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Opinions 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78% of residents agree most residential development </a:t>
            </a:r>
            <a:r>
              <a:rPr lang="en-US" sz="2800" b="1" dirty="0" smtClean="0">
                <a:solidFill>
                  <a:srgbClr val="00B050"/>
                </a:solidFill>
              </a:rPr>
              <a:t>should be designated for lots larger than one acre</a:t>
            </a:r>
          </a:p>
          <a:p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91.2% of residents feel that Fairview should </a:t>
            </a:r>
            <a:r>
              <a:rPr lang="en-US" sz="2800" b="1" dirty="0" smtClean="0">
                <a:solidFill>
                  <a:srgbClr val="00B050"/>
                </a:solidFill>
              </a:rPr>
              <a:t>encourage continued agricultural activities</a:t>
            </a:r>
          </a:p>
          <a:p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66.7% are </a:t>
            </a:r>
            <a:r>
              <a:rPr lang="en-US" sz="2800" b="1" dirty="0" smtClean="0">
                <a:solidFill>
                  <a:srgbClr val="FF0000"/>
                </a:solidFill>
              </a:rPr>
              <a:t>opposed to the clustering of homes</a:t>
            </a:r>
          </a:p>
          <a:p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The community </a:t>
            </a:r>
            <a:r>
              <a:rPr lang="en-US" sz="2800" dirty="0" smtClean="0">
                <a:solidFill>
                  <a:srgbClr val="FF0000"/>
                </a:solidFill>
              </a:rPr>
              <a:t>appears conflicted </a:t>
            </a:r>
            <a:r>
              <a:rPr lang="en-US" sz="2800" dirty="0" smtClean="0"/>
              <a:t>over the establishment of a traditional town center: </a:t>
            </a:r>
          </a:p>
          <a:p>
            <a:pPr lvl="1"/>
            <a:r>
              <a:rPr lang="en-US" sz="2400" dirty="0" smtClean="0"/>
              <a:t>35.7% agree with the concept; 37.4% oppose   -   26.8% are neutral</a:t>
            </a:r>
          </a:p>
          <a:p>
            <a:r>
              <a:rPr lang="en-US" sz="28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b="1" dirty="0" smtClean="0"/>
              <a:t>two</a:t>
            </a:r>
            <a:r>
              <a:rPr lang="en-US" dirty="0" smtClean="0"/>
              <a:t> suggested Town financial commitments had </a:t>
            </a:r>
            <a:r>
              <a:rPr lang="en-US" b="1" dirty="0" smtClean="0"/>
              <a:t>more than 50% support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75% of residents support </a:t>
            </a:r>
            <a:r>
              <a:rPr lang="en-US" b="1" dirty="0" smtClean="0">
                <a:solidFill>
                  <a:srgbClr val="00B050"/>
                </a:solidFill>
              </a:rPr>
              <a:t>replacing outdated fire equipment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53.8% support </a:t>
            </a:r>
            <a:r>
              <a:rPr lang="en-US" b="1" dirty="0" smtClean="0">
                <a:solidFill>
                  <a:srgbClr val="00B050"/>
                </a:solidFill>
              </a:rPr>
              <a:t>recycling opportunities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Only 15% support building a new Town Hall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Services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397001"/>
          <a:ext cx="8000999" cy="4438396"/>
        </p:xfrm>
        <a:graphic>
          <a:graphicData uri="http://schemas.openxmlformats.org/drawingml/2006/table">
            <a:tbl>
              <a:tblPr/>
              <a:tblGrid>
                <a:gridCol w="4572000"/>
                <a:gridCol w="990600"/>
                <a:gridCol w="1430761"/>
                <a:gridCol w="1007638"/>
              </a:tblGrid>
              <a:tr h="8729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Support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Not sure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Do not support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3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Replace outdated fire equipment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</a:rPr>
                        <a:t>        75.2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       15.0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          9.7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Provide recycling opportunities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</a:rPr>
                        <a:t>53.8</a:t>
                      </a:r>
                      <a:endParaRPr lang="en-US" sz="1800" b="1" i="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22.1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24.2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Expand Sheriff’s Office patrol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45.4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</a:rPr>
                        <a:t>33.3</a:t>
                      </a:r>
                      <a:endParaRPr lang="en-US" sz="18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21.3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Purchasing a tract of land to develop a park(with the possibility of matching grant)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Calibri"/>
                          <a:ea typeface="Calibri"/>
                          <a:cs typeface="Calibri"/>
                        </a:rPr>
                        <a:t>38.5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Calibri"/>
                          <a:ea typeface="Calibri"/>
                          <a:cs typeface="Calibri"/>
                        </a:rPr>
                        <a:t>22.6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38.9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Create a park/recreation area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Calibri"/>
                          <a:ea typeface="Calibri"/>
                          <a:cs typeface="Calibri"/>
                        </a:rPr>
                        <a:t>37.3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Calibri"/>
                          <a:ea typeface="Calibri"/>
                          <a:cs typeface="Calibri"/>
                        </a:rPr>
                        <a:t>23.5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39.2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Provide garbage collection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36.6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Calibri"/>
                          <a:ea typeface="Calibri"/>
                          <a:cs typeface="Calibri"/>
                        </a:rPr>
                        <a:t>19.3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44.1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Build a new fire station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         31.5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</a:rPr>
                        <a:t>34.7</a:t>
                      </a:r>
                      <a:endParaRPr lang="en-US" sz="18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33.8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Build a Town Hall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15.2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</a:rPr>
                        <a:t>32.9</a:t>
                      </a:r>
                      <a:endParaRPr lang="en-US" sz="18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Calibri"/>
                        </a:rPr>
                        <a:t>51.9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19" marR="38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Overall – 38.5% support</a:t>
            </a:r>
          </a:p>
          <a:p>
            <a:pPr lvl="0">
              <a:buNone/>
            </a:pPr>
            <a:endParaRPr lang="en-US" b="1" dirty="0" smtClean="0"/>
          </a:p>
          <a:p>
            <a:pPr lvl="0"/>
            <a:r>
              <a:rPr lang="en-US" dirty="0" smtClean="0"/>
              <a:t>Women are more likely to support the purchase of land for a park than are men (p&lt;.003)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Younger residents (under age 35) are more likely than older residents to support the purchase of land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Purchase of land for park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Overall 31.5% support</a:t>
            </a:r>
          </a:p>
          <a:p>
            <a:pPr lvl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lvl="0"/>
            <a:r>
              <a:rPr lang="en-US" b="1" dirty="0" smtClean="0">
                <a:solidFill>
                  <a:srgbClr val="00B0F0"/>
                </a:solidFill>
              </a:rPr>
              <a:t>Women</a:t>
            </a:r>
            <a:r>
              <a:rPr lang="en-US" dirty="0" smtClean="0"/>
              <a:t> are more likely than men to support building a new fire station (p&lt;.03)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Residents who are </a:t>
            </a:r>
            <a:r>
              <a:rPr lang="en-US" b="1" dirty="0" smtClean="0">
                <a:solidFill>
                  <a:srgbClr val="00B0F0"/>
                </a:solidFill>
              </a:rPr>
              <a:t>not retired </a:t>
            </a:r>
            <a:r>
              <a:rPr lang="en-US" dirty="0" smtClean="0"/>
              <a:t>are more likely to </a:t>
            </a:r>
            <a:r>
              <a:rPr lang="en-US" b="1" dirty="0" smtClean="0">
                <a:solidFill>
                  <a:srgbClr val="00B050"/>
                </a:solidFill>
              </a:rPr>
              <a:t>support</a:t>
            </a:r>
            <a:r>
              <a:rPr lang="en-US" dirty="0" smtClean="0"/>
              <a:t> building a new fire station (p&lt;.003)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Residents who are </a:t>
            </a:r>
            <a:r>
              <a:rPr lang="en-US" b="1" dirty="0" smtClean="0">
                <a:solidFill>
                  <a:srgbClr val="00B0F0"/>
                </a:solidFill>
              </a:rPr>
              <a:t>ages 36 to 65 </a:t>
            </a:r>
            <a:r>
              <a:rPr lang="en-US" dirty="0" smtClean="0"/>
              <a:t>are most likely to </a:t>
            </a:r>
            <a:r>
              <a:rPr lang="en-US" b="1" dirty="0" smtClean="0">
                <a:solidFill>
                  <a:srgbClr val="00B050"/>
                </a:solidFill>
              </a:rPr>
              <a:t>support</a:t>
            </a:r>
            <a:r>
              <a:rPr lang="en-US" dirty="0" smtClean="0"/>
              <a:t> building a new fire station (p&lt;.01)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Residents who have lived in town </a:t>
            </a:r>
            <a:r>
              <a:rPr lang="en-US" b="1" dirty="0" smtClean="0">
                <a:solidFill>
                  <a:srgbClr val="00B0F0"/>
                </a:solidFill>
              </a:rPr>
              <a:t>10 years or less </a:t>
            </a:r>
            <a:r>
              <a:rPr lang="en-US" dirty="0" smtClean="0"/>
              <a:t>are more likely to want to build a new fire station (p&lt;.001)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new fire station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Residents who are </a:t>
            </a:r>
            <a:r>
              <a:rPr lang="en-US" b="1" dirty="0" smtClean="0">
                <a:solidFill>
                  <a:srgbClr val="FF0000"/>
                </a:solidFill>
              </a:rPr>
              <a:t>retired are less likely </a:t>
            </a:r>
            <a:r>
              <a:rPr lang="en-US" dirty="0" smtClean="0"/>
              <a:t>to support replacing the fire equipment than are non-retired residents (p&lt;.03)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b="1" dirty="0" smtClean="0">
                <a:solidFill>
                  <a:srgbClr val="00B0F0"/>
                </a:solidFill>
              </a:rPr>
              <a:t>Younger residents </a:t>
            </a:r>
            <a:r>
              <a:rPr lang="en-US" dirty="0" smtClean="0"/>
              <a:t>are more likely to </a:t>
            </a:r>
            <a:r>
              <a:rPr lang="en-US" b="1" dirty="0" smtClean="0">
                <a:solidFill>
                  <a:srgbClr val="00B050"/>
                </a:solidFill>
              </a:rPr>
              <a:t>support</a:t>
            </a:r>
            <a:r>
              <a:rPr lang="en-US" dirty="0" smtClean="0"/>
              <a:t> replacing the fire equipment (p&lt;.01)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b="1" dirty="0" smtClean="0">
                <a:solidFill>
                  <a:srgbClr val="00B0F0"/>
                </a:solidFill>
              </a:rPr>
              <a:t>Newer residents </a:t>
            </a:r>
            <a:r>
              <a:rPr lang="en-US" dirty="0" smtClean="0"/>
              <a:t>are more </a:t>
            </a:r>
            <a:r>
              <a:rPr lang="en-US" b="1" dirty="0" smtClean="0">
                <a:solidFill>
                  <a:srgbClr val="00B050"/>
                </a:solidFill>
              </a:rPr>
              <a:t>supportive </a:t>
            </a:r>
            <a:r>
              <a:rPr lang="en-US" dirty="0" smtClean="0"/>
              <a:t>of replacing the fire equipment than are those who have lived in the town more than 10 years (p&lt;.04)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Replace outdated fire equipment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Create a Park/recreation area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057396"/>
          <a:ext cx="8001000" cy="316992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381001"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Create park area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Support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41.2%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59.6%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 Not Support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58.8%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40.4%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1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Expand Sheriff’s Office Patrol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828796"/>
          <a:ext cx="7620000" cy="3730752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428626"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Expand Sheriff Patrol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Support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63.6%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77.7%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69.2%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 Not Support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36.4%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22.3%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30.8%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6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Females are also more likely to support garbage collection than male residents (p&lt;.000)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Female residents are also more likely to support expanded recycling opportunities than male residents (p&lt;.000)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garbage/recycling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1195 surveys were randomly distributed to the community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480 were returned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Results are accurate within 3%.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Method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75.7% of residents are </a:t>
            </a:r>
            <a:r>
              <a:rPr lang="en-US" b="1" dirty="0" smtClean="0">
                <a:solidFill>
                  <a:srgbClr val="00B050"/>
                </a:solidFill>
              </a:rPr>
              <a:t>willing to pay increased taxes </a:t>
            </a:r>
            <a:r>
              <a:rPr lang="en-US" dirty="0" smtClean="0"/>
              <a:t>to replace the </a:t>
            </a:r>
            <a:r>
              <a:rPr lang="en-US" b="1" dirty="0" smtClean="0">
                <a:solidFill>
                  <a:srgbClr val="00B0F0"/>
                </a:solidFill>
              </a:rPr>
              <a:t>outdated fire equipment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48.1% support a 1 cent increase while </a:t>
            </a:r>
          </a:p>
          <a:p>
            <a:pPr lvl="0"/>
            <a:r>
              <a:rPr lang="en-US" dirty="0" smtClean="0"/>
              <a:t>18.8% support 2 cents and </a:t>
            </a:r>
          </a:p>
          <a:p>
            <a:pPr lvl="0"/>
            <a:r>
              <a:rPr lang="en-US" dirty="0" smtClean="0"/>
              <a:t>8.8% support 3 a 3 cent increase.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Amount of Tax Increase Support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77.5% of residents are </a:t>
            </a:r>
            <a:r>
              <a:rPr lang="en-US" dirty="0" smtClean="0">
                <a:solidFill>
                  <a:srgbClr val="FF0000"/>
                </a:solidFill>
              </a:rPr>
              <a:t>opposed </a:t>
            </a:r>
            <a:r>
              <a:rPr lang="en-US" dirty="0" smtClean="0"/>
              <a:t>to any tax increase </a:t>
            </a:r>
            <a:r>
              <a:rPr lang="en-US" b="1" dirty="0" smtClean="0">
                <a:solidFill>
                  <a:srgbClr val="00B0F0"/>
                </a:solidFill>
              </a:rPr>
              <a:t>for a new town hall </a:t>
            </a:r>
            <a:r>
              <a:rPr lang="en-US" dirty="0" smtClean="0"/>
              <a:t>and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two-thirds (65.7%) </a:t>
            </a:r>
            <a:r>
              <a:rPr lang="en-US" b="1" dirty="0" smtClean="0">
                <a:solidFill>
                  <a:srgbClr val="FF0000"/>
                </a:solidFill>
              </a:rPr>
              <a:t>oppose</a:t>
            </a:r>
            <a:r>
              <a:rPr lang="en-US" dirty="0" smtClean="0"/>
              <a:t> a tax increase to </a:t>
            </a:r>
            <a:r>
              <a:rPr lang="en-US" b="1" dirty="0" smtClean="0">
                <a:solidFill>
                  <a:srgbClr val="00B0F0"/>
                </a:solidFill>
              </a:rPr>
              <a:t>purchase land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Increase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838200"/>
          <a:ext cx="7620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Gender and age are the most common factors that differentiate between those who are willing to pay and those who are not. </a:t>
            </a:r>
            <a:endParaRPr lang="en-US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Gender:  </a:t>
            </a:r>
            <a:r>
              <a:rPr lang="en-US" dirty="0" smtClean="0"/>
              <a:t>Women are </a:t>
            </a:r>
            <a:r>
              <a:rPr lang="en-US" b="1" dirty="0" smtClean="0">
                <a:solidFill>
                  <a:srgbClr val="00B050"/>
                </a:solidFill>
              </a:rPr>
              <a:t>more willing </a:t>
            </a:r>
            <a:r>
              <a:rPr lang="en-US" dirty="0" smtClean="0"/>
              <a:t>than men to pay more taxes for the following:  </a:t>
            </a:r>
          </a:p>
          <a:p>
            <a:pPr lvl="1"/>
            <a:r>
              <a:rPr lang="en-US" dirty="0" smtClean="0"/>
              <a:t>create a park expand Sheriff’s Patrol </a:t>
            </a:r>
          </a:p>
          <a:p>
            <a:pPr lvl="1"/>
            <a:r>
              <a:rPr lang="en-US" dirty="0" smtClean="0"/>
              <a:t>to have garbage collection and </a:t>
            </a:r>
          </a:p>
          <a:p>
            <a:pPr lvl="1"/>
            <a:r>
              <a:rPr lang="en-US" dirty="0" smtClean="0"/>
              <a:t>to have recycling opportunities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Age:  </a:t>
            </a:r>
            <a:r>
              <a:rPr lang="en-US" dirty="0" smtClean="0"/>
              <a:t>Residents </a:t>
            </a:r>
            <a:r>
              <a:rPr lang="en-US" b="1" dirty="0" smtClean="0">
                <a:solidFill>
                  <a:srgbClr val="00B0F0"/>
                </a:solidFill>
              </a:rPr>
              <a:t>under 50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00B050"/>
                </a:solidFill>
              </a:rPr>
              <a:t>more willing </a:t>
            </a:r>
          </a:p>
          <a:p>
            <a:pPr lvl="1"/>
            <a:r>
              <a:rPr lang="en-US" dirty="0" smtClean="0"/>
              <a:t>to purchase land and </a:t>
            </a:r>
          </a:p>
          <a:p>
            <a:pPr lvl="1"/>
            <a:r>
              <a:rPr lang="en-US" dirty="0" smtClean="0"/>
              <a:t>create a park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in willingness to pay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Retired: </a:t>
            </a:r>
            <a:r>
              <a:rPr lang="en-US" dirty="0" smtClean="0"/>
              <a:t>Those who are </a:t>
            </a:r>
            <a:r>
              <a:rPr lang="en-US" b="1" dirty="0" smtClean="0">
                <a:solidFill>
                  <a:srgbClr val="00B0F0"/>
                </a:solidFill>
              </a:rPr>
              <a:t>not retired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00B050"/>
                </a:solidFill>
              </a:rPr>
              <a:t>more willing</a:t>
            </a:r>
            <a:r>
              <a:rPr lang="en-US" dirty="0" smtClean="0"/>
              <a:t> to build a new fire station </a:t>
            </a:r>
          </a:p>
          <a:p>
            <a:endParaRPr lang="en-US" b="1" dirty="0" smtClean="0"/>
          </a:p>
          <a:p>
            <a:r>
              <a:rPr lang="en-US" b="1" dirty="0" smtClean="0"/>
              <a:t>Length of Residence: </a:t>
            </a:r>
            <a:r>
              <a:rPr lang="en-US" dirty="0" smtClean="0"/>
              <a:t> Those who have lived in Fairview </a:t>
            </a:r>
            <a:r>
              <a:rPr lang="en-US" b="1" dirty="0" smtClean="0">
                <a:solidFill>
                  <a:srgbClr val="00B0F0"/>
                </a:solidFill>
              </a:rPr>
              <a:t>between 6 and 15 years </a:t>
            </a:r>
            <a:r>
              <a:rPr lang="en-US" dirty="0" smtClean="0"/>
              <a:t>most likely </a:t>
            </a:r>
            <a:r>
              <a:rPr lang="en-US" b="1" dirty="0" smtClean="0">
                <a:solidFill>
                  <a:srgbClr val="00B050"/>
                </a:solidFill>
              </a:rPr>
              <a:t>support </a:t>
            </a:r>
            <a:r>
              <a:rPr lang="en-US" dirty="0" smtClean="0"/>
              <a:t>an expanded Sheriff’s Patrol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community is </a:t>
            </a:r>
            <a:r>
              <a:rPr lang="en-US" sz="4000" dirty="0" smtClean="0"/>
              <a:t>evenly split </a:t>
            </a:r>
            <a:r>
              <a:rPr lang="en-US" dirty="0" smtClean="0"/>
              <a:t>on the </a:t>
            </a:r>
            <a:r>
              <a:rPr lang="en-US" b="1" dirty="0" smtClean="0"/>
              <a:t>garbage collection fee-tax</a:t>
            </a:r>
            <a:r>
              <a:rPr lang="en-US" dirty="0" smtClean="0"/>
              <a:t>  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51% do not support garbage</a:t>
            </a:r>
            <a:r>
              <a:rPr lang="en-US" dirty="0" smtClean="0">
                <a:solidFill>
                  <a:srgbClr val="FF0000"/>
                </a:solidFill>
              </a:rPr>
              <a:t> collection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Of the remaining 49%: </a:t>
            </a:r>
          </a:p>
          <a:p>
            <a:pPr lvl="1"/>
            <a:r>
              <a:rPr lang="en-US" dirty="0" smtClean="0"/>
              <a:t>10% prefer the tax, </a:t>
            </a:r>
          </a:p>
          <a:p>
            <a:pPr lvl="1"/>
            <a:r>
              <a:rPr lang="en-US" dirty="0" smtClean="0"/>
              <a:t>18.8% prefer the fee and </a:t>
            </a:r>
          </a:p>
          <a:p>
            <a:pPr lvl="1"/>
            <a:r>
              <a:rPr lang="en-US" dirty="0" smtClean="0"/>
              <a:t>20% would accept either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 of Tax for Garbage Collection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Thank You</a:t>
            </a:r>
            <a:endParaRPr lang="en-US" sz="8800" dirty="0">
              <a:latin typeface="Frenc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6000" b="1" dirty="0" smtClean="0">
                <a:latin typeface="French Script MT" pitchFamily="66" charset="0"/>
              </a:rPr>
              <a:t>Paul C. Friday, Ph.D</a:t>
            </a:r>
            <a:r>
              <a:rPr lang="en-US" dirty="0" smtClean="0"/>
              <a:t>.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hlinkClick r:id="rId2"/>
              </a:rPr>
              <a:t>rtsfriday@vnet.net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reason residents choose to live in Fairview is for the rural, country lifestyle. </a:t>
            </a:r>
          </a:p>
          <a:p>
            <a:endParaRPr lang="en-US" dirty="0" smtClean="0"/>
          </a:p>
          <a:p>
            <a:r>
              <a:rPr lang="en-US" dirty="0" smtClean="0"/>
              <a:t>The community </a:t>
            </a:r>
            <a:r>
              <a:rPr lang="en-US" i="1" dirty="0" smtClean="0">
                <a:solidFill>
                  <a:srgbClr val="FF0000"/>
                </a:solidFill>
              </a:rPr>
              <a:t>appears split </a:t>
            </a:r>
            <a:r>
              <a:rPr lang="en-US" dirty="0" smtClean="0"/>
              <a:t>on a number of issues </a:t>
            </a:r>
          </a:p>
          <a:p>
            <a:endParaRPr lang="en-US" dirty="0" smtClean="0"/>
          </a:p>
          <a:p>
            <a:r>
              <a:rPr lang="en-US" dirty="0" smtClean="0"/>
              <a:t>The division is often based on length of residence, age or gender.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Findings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481887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Concerns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219200"/>
          <a:ext cx="7772400" cy="4787306"/>
        </p:xfrm>
        <a:graphic>
          <a:graphicData uri="http://schemas.openxmlformats.org/drawingml/2006/table">
            <a:tbl>
              <a:tblPr/>
              <a:tblGrid>
                <a:gridCol w="3092095"/>
                <a:gridCol w="1405498"/>
                <a:gridCol w="1827146"/>
                <a:gridCol w="1447661"/>
              </a:tblGrid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Very concerned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Somewhat concerned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Not concerned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Maintaining a low tax rate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73.9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Preserving rural/small town atmosphere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Tax increases                                                      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65.6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Property values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52.8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Rapid growth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51.3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Town spending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44.1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Crime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Environmental issues                                             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Increased shopping options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Increased  need for services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Keeping low tax rate</a:t>
            </a:r>
          </a:p>
          <a:p>
            <a:endParaRPr lang="en-US" dirty="0" smtClean="0"/>
          </a:p>
          <a:p>
            <a:r>
              <a:rPr lang="en-US" dirty="0" smtClean="0"/>
              <a:t>71.3% of females are concerned; </a:t>
            </a:r>
          </a:p>
          <a:p>
            <a:r>
              <a:rPr lang="en-US" dirty="0" smtClean="0"/>
              <a:t>49.4% of males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However,</a:t>
            </a:r>
            <a:r>
              <a:rPr lang="en-US" dirty="0" smtClean="0"/>
              <a:t> female residents are also more likely to support a tax increase for:</a:t>
            </a:r>
          </a:p>
          <a:p>
            <a:pPr lvl="1"/>
            <a:r>
              <a:rPr lang="en-US" dirty="0" smtClean="0"/>
              <a:t>an increase in Sheriff Patrols, </a:t>
            </a:r>
          </a:p>
          <a:p>
            <a:pPr lvl="1"/>
            <a:r>
              <a:rPr lang="en-US" dirty="0" smtClean="0"/>
              <a:t>garbage collection and </a:t>
            </a:r>
          </a:p>
          <a:p>
            <a:pPr lvl="1"/>
            <a:r>
              <a:rPr lang="en-US" dirty="0" smtClean="0"/>
              <a:t>recycling opportunities.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by Gender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Rapid Growth: </a:t>
            </a:r>
            <a:r>
              <a:rPr lang="en-US" dirty="0" smtClean="0"/>
              <a:t> 88% of those living in Fairview more than eleven years are concerned about rapid growth;</a:t>
            </a:r>
          </a:p>
          <a:p>
            <a:r>
              <a:rPr lang="en-US" dirty="0" smtClean="0"/>
              <a:t>67.2% of those living here 6-10 years</a:t>
            </a:r>
          </a:p>
          <a:p>
            <a:endParaRPr lang="en-US" dirty="0" smtClean="0"/>
          </a:p>
          <a:p>
            <a:r>
              <a:rPr lang="en-US" b="1" dirty="0" smtClean="0"/>
              <a:t>Small Town Atmosphere:  </a:t>
            </a:r>
            <a:r>
              <a:rPr lang="en-US" dirty="0" smtClean="0"/>
              <a:t>Over 90%</a:t>
            </a:r>
            <a:r>
              <a:rPr lang="en-US" b="1" dirty="0" smtClean="0"/>
              <a:t> </a:t>
            </a:r>
            <a:r>
              <a:rPr lang="en-US" dirty="0" smtClean="0"/>
              <a:t>of those living in Fairview more than eleven years are concerned about keeping the small town atmosphere – 85.1% 1-5 years; 57.1% &lt; 1 yr.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Concerns by Length of Residence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Crime:</a:t>
            </a:r>
            <a:r>
              <a:rPr lang="en-US" dirty="0" smtClean="0"/>
              <a:t> Over 95% of those living in Fairview more than eleven years are concerned about crime; 87.2% 1-5 years</a:t>
            </a:r>
          </a:p>
          <a:p>
            <a:endParaRPr lang="en-US" dirty="0" smtClean="0"/>
          </a:p>
          <a:p>
            <a:r>
              <a:rPr lang="en-US" b="1" dirty="0" smtClean="0"/>
              <a:t>Town Spending</a:t>
            </a:r>
            <a:r>
              <a:rPr lang="en-US" dirty="0" smtClean="0"/>
              <a:t>: Those living in Fairview 11 or more years are the most concerned (P&lt;.03)</a:t>
            </a:r>
          </a:p>
          <a:p>
            <a:pPr algn="ctr"/>
            <a:r>
              <a:rPr lang="en-US" dirty="0" smtClean="0"/>
              <a:t>75% 1-5 years; 83.1% over 10 years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Concerns by Length of Residence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97.7% of respondents indicate that the feel either very safe (65.5%) or somewhat safe (32.1%)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81.5% </a:t>
            </a:r>
            <a:r>
              <a:rPr lang="en-US" b="1" dirty="0" smtClean="0"/>
              <a:t>do not</a:t>
            </a:r>
            <a:r>
              <a:rPr lang="en-US" dirty="0" smtClean="0"/>
              <a:t> feel the need for additional law enforcement service</a:t>
            </a:r>
          </a:p>
          <a:p>
            <a:r>
              <a:rPr lang="en-US" smtClean="0"/>
              <a:t> 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and Law Enforcement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than 50% want a major grocery or pharmacy chain in the town.</a:t>
            </a:r>
          </a:p>
          <a:p>
            <a:r>
              <a:rPr lang="en-US" dirty="0" smtClean="0"/>
              <a:t>	Major </a:t>
            </a:r>
            <a:r>
              <a:rPr lang="en-US" u="sng" dirty="0" smtClean="0">
                <a:solidFill>
                  <a:srgbClr val="00B050"/>
                </a:solidFill>
              </a:rPr>
              <a:t>grocery</a:t>
            </a:r>
            <a:r>
              <a:rPr lang="en-US" dirty="0" smtClean="0"/>
              <a:t> chain		49.0% </a:t>
            </a:r>
            <a:r>
              <a:rPr lang="en-US" b="1" dirty="0" smtClean="0"/>
              <a:t>Yes</a:t>
            </a:r>
            <a:r>
              <a:rPr lang="en-US" dirty="0" smtClean="0"/>
              <a:t>  			37.6% </a:t>
            </a:r>
            <a:r>
              <a:rPr lang="en-US" b="1" dirty="0" smtClean="0"/>
              <a:t>No</a:t>
            </a:r>
            <a:r>
              <a:rPr lang="en-US" dirty="0" smtClean="0"/>
              <a:t>	  13.3% Not sure</a:t>
            </a:r>
          </a:p>
          <a:p>
            <a:endParaRPr lang="en-US" dirty="0" smtClean="0"/>
          </a:p>
          <a:p>
            <a:r>
              <a:rPr lang="en-US" dirty="0" smtClean="0"/>
              <a:t>	A </a:t>
            </a:r>
            <a:r>
              <a:rPr lang="en-US" u="sng" dirty="0" smtClean="0">
                <a:solidFill>
                  <a:srgbClr val="00B050"/>
                </a:solidFill>
              </a:rPr>
              <a:t>pharmacy</a:t>
            </a:r>
            <a:r>
              <a:rPr lang="en-US" dirty="0" smtClean="0"/>
              <a:t> Chain		43.1% </a:t>
            </a:r>
            <a:r>
              <a:rPr lang="en-US" b="1" dirty="0" smtClean="0"/>
              <a:t>Yes</a:t>
            </a:r>
            <a:r>
              <a:rPr lang="en-US" dirty="0" smtClean="0"/>
              <a:t>				41.4% </a:t>
            </a:r>
            <a:r>
              <a:rPr lang="en-US" b="1" dirty="0" smtClean="0"/>
              <a:t>No</a:t>
            </a:r>
            <a:r>
              <a:rPr lang="en-US" dirty="0" smtClean="0"/>
              <a:t>	  15.5% Not sure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Service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1035</Words>
  <Application>Microsoft Office PowerPoint</Application>
  <PresentationFormat>On-screen Show (4:3)</PresentationFormat>
  <Paragraphs>313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Slide 1</vt:lpstr>
      <vt:lpstr>Survey Method</vt:lpstr>
      <vt:lpstr>Primary Findings</vt:lpstr>
      <vt:lpstr>Concerns</vt:lpstr>
      <vt:lpstr>Concerns by Gender</vt:lpstr>
      <vt:lpstr>Concerns by Length of Residence</vt:lpstr>
      <vt:lpstr>Concerns by Length of Residence</vt:lpstr>
      <vt:lpstr>Safety and Law Enforcement </vt:lpstr>
      <vt:lpstr>Retail Service</vt:lpstr>
      <vt:lpstr> Opinions on Development </vt:lpstr>
      <vt:lpstr>Opinions on Development</vt:lpstr>
      <vt:lpstr>Support for Services</vt:lpstr>
      <vt:lpstr>Slide 13</vt:lpstr>
      <vt:lpstr>Purchase of land for park </vt:lpstr>
      <vt:lpstr>Building a new fire station </vt:lpstr>
      <vt:lpstr>Replace outdated fire equipment </vt:lpstr>
      <vt:lpstr>Create a Park/recreation area</vt:lpstr>
      <vt:lpstr> Expand Sheriff’s Office Patrol </vt:lpstr>
      <vt:lpstr>Provide garbage/recycling</vt:lpstr>
      <vt:lpstr>Amount of Tax Increase Support </vt:lpstr>
      <vt:lpstr>Tax Increase</vt:lpstr>
      <vt:lpstr>Slide 22</vt:lpstr>
      <vt:lpstr>Slide 23</vt:lpstr>
      <vt:lpstr>Differences in willingness to pay</vt:lpstr>
      <vt:lpstr>Differences</vt:lpstr>
      <vt:lpstr>Fee of Tax for Garbage Collection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C. FRiday</dc:creator>
  <cp:lastModifiedBy>admin</cp:lastModifiedBy>
  <cp:revision>43</cp:revision>
  <dcterms:created xsi:type="dcterms:W3CDTF">2011-05-15T18:31:44Z</dcterms:created>
  <dcterms:modified xsi:type="dcterms:W3CDTF">2011-05-20T13:42:57Z</dcterms:modified>
</cp:coreProperties>
</file>